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676"/>
    <a:srgbClr val="048C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DEE57E-C480-94F5-4A6C-A19D7942176D}" v="1077" dt="2025-10-17T00:12:22.7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CF0D08-2B85-4EF7-A5BB-513731C42844}" type="datetimeFigureOut">
              <a:t>10/16/2025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CDD433-7FCB-49F6-9841-9AACFDF75D1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75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Introduce yourself, mention roles taken (Scrum Master, Product Owner, Developer, Tester). Set tone: Y2K-professional aesthetic.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Thank leadership and suggest next steps for piloting Agile more broadly at ChadaTech.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Summarize objectives and why Agile fit this project's evolving scope.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Give a short example of switching roles and how that informed decisions.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Emphasize iterative delivery and improved time-to-feedback.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Contrast with how waterfall would have delayed response to change.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Mention the sample message from Tester to PO and why precise asks help.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Highlight retrospectives as a high-leverage practice.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Tie pros/cons back to specific incidents in the project.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Add excitement about visiting Japan post-graduation and how it inspired the onsens module.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ngall.com/travel-png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healthgrad.com/nursing/new-hampshire-nursing-programs/" TargetMode="External"/><Relationship Id="rId5" Type="http://schemas.openxmlformats.org/officeDocument/2006/relationships/image" Target="../media/image2.gi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ompanyfolders.com/blog/best-employee-benefits-job-perks?%C3%83%C2%A2%C3%A2%E2%80%9A%C2%AC%C3%82%C2%9D_class" TargetMode="External"/><Relationship Id="rId3" Type="http://schemas.openxmlformats.org/officeDocument/2006/relationships/image" Target="../media/image23.jpeg"/><Relationship Id="rId7" Type="http://schemas.openxmlformats.org/officeDocument/2006/relationships/image" Target="../media/image2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travelthewholeworld.org/2014/06/top-10-scenic-rides.html" TargetMode="External"/><Relationship Id="rId5" Type="http://schemas.openxmlformats.org/officeDocument/2006/relationships/image" Target="../media/image24.jpeg"/><Relationship Id="rId10" Type="http://schemas.openxmlformats.org/officeDocument/2006/relationships/hyperlink" Target="http://www.pngall.com/airplane-png" TargetMode="External"/><Relationship Id="rId4" Type="http://schemas.openxmlformats.org/officeDocument/2006/relationships/hyperlink" Target="http://www.duetdiary.com/tsuchiyu-onsen/" TargetMode="External"/><Relationship Id="rId9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ikitravel.org/en/Vietnam" TargetMode="External"/><Relationship Id="rId5" Type="http://schemas.openxmlformats.org/officeDocument/2006/relationships/image" Target="../media/image6.jpeg"/><Relationship Id="rId4" Type="http://schemas.openxmlformats.org/officeDocument/2006/relationships/hyperlink" Target="http://pm.stackexchange.com/questions/4707/why-cant-the-scrummaster-and-the-project-manager-be-the-same-pers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7.png"/><Relationship Id="rId7" Type="http://schemas.microsoft.com/office/2007/relationships/hdphoto" Target="../media/hdphoto3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hyperlink" Target="https://www.deviantart.com/texturex-com/art/computer-Texture-Motherboard-tech-Circut-green-350431921" TargetMode="External"/><Relationship Id="rId10" Type="http://schemas.openxmlformats.org/officeDocument/2006/relationships/hyperlink" Target="https://commons.wikimedia.org/wiki/Maps_of_Germany" TargetMode="External"/><Relationship Id="rId4" Type="http://schemas.microsoft.com/office/2007/relationships/hdphoto" Target="../media/hdphoto2.wdp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soldemedianochee.blogspot.com/2013/09/sesion-de-fotos-viaje-silent-hill.html" TargetMode="External"/><Relationship Id="rId3" Type="http://schemas.openxmlformats.org/officeDocument/2006/relationships/image" Target="../media/image11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ickr.com/photos/seriousbri/4021037792/" TargetMode="External"/><Relationship Id="rId5" Type="http://schemas.microsoft.com/office/2007/relationships/hdphoto" Target="../media/hdphoto4.wdp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hyperlink" Target="https://mickbernard.blogspot.com/2016/05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hyperlink" Target="http://commons.wikimedia.org/wiki/File:World_map_green.png" TargetMode="Externa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pngimg.com/png/25823-stock-market" TargetMode="External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pngall.com/computer-screen-png" TargetMode="External"/><Relationship Id="rId5" Type="http://schemas.openxmlformats.org/officeDocument/2006/relationships/image" Target="../media/image18.png"/><Relationship Id="rId4" Type="http://schemas.openxmlformats.org/officeDocument/2006/relationships/hyperlink" Target="https://freepngimg.com/png/26049-stock-market-graph-up-fil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prisonjournalismproject.org/2023/06/04/prison-coding-programs-train-developers/" TargetMode="External"/><Relationship Id="rId5" Type="http://schemas.openxmlformats.org/officeDocument/2006/relationships/image" Target="../media/image21.jpeg"/><Relationship Id="rId4" Type="http://schemas.microsoft.com/office/2007/relationships/hdphoto" Target="../media/hdphoto5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ruchira-shukla.com/2014/01/the-japanese-and-art-of-going-dip-dip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969" cy="6858000"/>
          </a:xfrm>
          <a:prstGeom prst="rect">
            <a:avLst/>
          </a:prstGeom>
          <a:solidFill>
            <a:srgbClr val="000000"/>
          </a:solidFill>
          <a:ln w="762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4" name="Picture 13" descr="Binary System Software Ball - Free image on Pixabay">
            <a:extLst>
              <a:ext uri="{FF2B5EF4-FFF2-40B4-BE49-F238E27FC236}">
                <a16:creationId xmlns:a16="http://schemas.microsoft.com/office/drawing/2014/main" id="{B98B78A1-5AEF-9C3E-BD00-48186DE5AFE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18000"/>
                    </a14:imgEffect>
                    <a14:imgEffect>
                      <a14:brightnessContrast bright="-33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00" y="101233"/>
            <a:ext cx="12064999" cy="6660418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548640" y="457200"/>
            <a:ext cx="11155680" cy="1188720"/>
          </a:xfrm>
          <a:prstGeom prst="roundRect">
            <a:avLst/>
          </a:prstGeom>
          <a:solidFill>
            <a:srgbClr val="1C1C1C"/>
          </a:solidFill>
          <a:ln w="254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3200" b="1">
                <a:solidFill>
                  <a:srgbClr val="00E676"/>
                </a:solidFill>
                <a:latin typeface="Calibri"/>
              </a:defRPr>
            </a:pPr>
            <a:r>
              <a:t>SNHU Travel — Sprint Review &amp; Retrospective</a:t>
            </a:r>
          </a:p>
          <a:p>
            <a:pPr>
              <a:defRPr sz="1400" i="1">
                <a:solidFill>
                  <a:srgbClr val="B4B4B9"/>
                </a:solidFill>
              </a:defRPr>
            </a:pPr>
            <a:r>
              <a:t>By Madison Parker — Scrum Master | ChadaTech Pilot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692640" y="548640"/>
            <a:ext cx="2103120" cy="914400"/>
          </a:xfrm>
          <a:prstGeom prst="roundRect">
            <a:avLst/>
          </a:prstGeom>
          <a:solidFill>
            <a:srgbClr val="121212"/>
          </a:solidFill>
          <a:ln w="1905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 sz="1400">
                <a:solidFill>
                  <a:srgbClr val="B4B4B9"/>
                </a:solidFill>
              </a:defRPr>
            </a:pPr>
            <a:endParaRPr lang="en-US" sz="1400" dirty="0">
              <a:solidFill>
                <a:srgbClr val="B4B4B9"/>
              </a:solidFill>
              <a:ea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0080" y="1920240"/>
            <a:ext cx="242374" cy="369332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.</a:t>
            </a:r>
            <a:endParaRPr lang="en-US" dirty="0">
              <a:ea typeface="Calibri"/>
              <a:cs typeface="Calibri"/>
            </a:endParaRPr>
          </a:p>
        </p:txBody>
      </p:sp>
      <p:pic>
        <p:nvPicPr>
          <p:cNvPr id="6" name="Picture 5" descr="A blue and black logo&#10;&#10;AI-generated content may be incorrect.">
            <a:extLst>
              <a:ext uri="{FF2B5EF4-FFF2-40B4-BE49-F238E27FC236}">
                <a16:creationId xmlns:a16="http://schemas.microsoft.com/office/drawing/2014/main" id="{CDB3AE73-7BCA-462C-0BF6-53FF284451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841809" y="548427"/>
            <a:ext cx="1685511" cy="6637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ABEBED-C4FA-6BCA-6202-88C9C3299578}"/>
              </a:ext>
            </a:extLst>
          </p:cNvPr>
          <p:cNvSpPr txBox="1"/>
          <p:nvPr/>
        </p:nvSpPr>
        <p:spPr>
          <a:xfrm>
            <a:off x="8298878" y="2452244"/>
            <a:ext cx="2381250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10" name="Picture 9" descr="A blue and black globe with a black background&#10;&#10;AI-generated content may be incorrect.">
            <a:extLst>
              <a:ext uri="{FF2B5EF4-FFF2-40B4-BE49-F238E27FC236}">
                <a16:creationId xmlns:a16="http://schemas.microsoft.com/office/drawing/2014/main" id="{92704F68-432D-D8EC-DA90-017F2314A5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833414" y="863521"/>
            <a:ext cx="781406" cy="6867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824DFDB-87A3-E22B-EE06-8F32A77FCFE7}"/>
              </a:ext>
            </a:extLst>
          </p:cNvPr>
          <p:cNvSpPr txBox="1"/>
          <p:nvPr/>
        </p:nvSpPr>
        <p:spPr>
          <a:xfrm>
            <a:off x="3009900" y="6515100"/>
            <a:ext cx="6172200" cy="3175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D36608-4C68-304D-E4B1-ED678096A734}"/>
              </a:ext>
            </a:extLst>
          </p:cNvPr>
          <p:cNvSpPr txBox="1"/>
          <p:nvPr/>
        </p:nvSpPr>
        <p:spPr>
          <a:xfrm>
            <a:off x="9792863" y="1010254"/>
            <a:ext cx="1301507" cy="523220"/>
          </a:xfrm>
          <a:prstGeom prst="rect">
            <a:avLst/>
          </a:prstGeom>
          <a:noFill/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>
                <a:solidFill>
                  <a:srgbClr val="048CB9"/>
                </a:solidFill>
                <a:latin typeface="Seaford"/>
                <a:ea typeface="Calibri"/>
                <a:cs typeface="Calibri"/>
              </a:rPr>
              <a:t>Travel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hot tub with water in it&#10;&#10;AI-generated content may be incorrect.">
            <a:extLst>
              <a:ext uri="{FF2B5EF4-FFF2-40B4-BE49-F238E27FC236}">
                <a16:creationId xmlns:a16="http://schemas.microsoft.com/office/drawing/2014/main" id="{F74E335F-E3A6-1170-B478-BFCC987E69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00472" y="1781945"/>
            <a:ext cx="2820820" cy="19499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F4E43B-3F55-702F-83EC-A23D24790DF3}"/>
              </a:ext>
            </a:extLst>
          </p:cNvPr>
          <p:cNvSpPr txBox="1"/>
          <p:nvPr/>
        </p:nvSpPr>
        <p:spPr>
          <a:xfrm>
            <a:off x="700472" y="3372204"/>
            <a:ext cx="2820820" cy="24060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1969" cy="6858000"/>
          </a:xfrm>
          <a:prstGeom prst="rect">
            <a:avLst/>
          </a:prstGeom>
          <a:solidFill>
            <a:srgbClr val="000000"/>
          </a:solidFill>
          <a:ln w="762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548640" y="457200"/>
            <a:ext cx="11155680" cy="1188720"/>
          </a:xfrm>
          <a:prstGeom prst="roundRect">
            <a:avLst/>
          </a:prstGeom>
          <a:solidFill>
            <a:srgbClr val="1C1C1C"/>
          </a:solidFill>
          <a:ln w="254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3200" b="1">
                <a:solidFill>
                  <a:srgbClr val="00E676"/>
                </a:solidFill>
                <a:latin typeface="Calibri"/>
              </a:defRPr>
            </a:pPr>
            <a:r>
              <a:t>Conclusion &amp; References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643402" y="1842999"/>
            <a:ext cx="2743200" cy="1828800"/>
          </a:xfrm>
          <a:prstGeom prst="roundRect">
            <a:avLst/>
          </a:prstGeom>
          <a:solidFill>
            <a:srgbClr val="121212"/>
          </a:solidFill>
          <a:ln w="1905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 sz="1400">
                <a:solidFill>
                  <a:srgbClr val="B4B4B9"/>
                </a:solidFill>
              </a:defRPr>
            </a:pPr>
            <a:endParaRPr lang="en-US" dirty="0">
              <a:ea typeface="Calibri"/>
              <a:cs typeface="Calibri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583680" y="1828800"/>
            <a:ext cx="2743200" cy="1828800"/>
          </a:xfrm>
          <a:prstGeom prst="roundRect">
            <a:avLst/>
          </a:prstGeom>
          <a:solidFill>
            <a:srgbClr val="121212"/>
          </a:solidFill>
          <a:ln w="1905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 sz="1400">
                <a:solidFill>
                  <a:srgbClr val="B4B4B9"/>
                </a:solidFill>
              </a:defRPr>
            </a:pPr>
            <a:endParaRPr lang="en-US" dirty="0">
              <a:ea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1520" y="3931920"/>
            <a:ext cx="10972800" cy="1463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t>Agile enabled rapid adaptation and high-quality delivery. </a:t>
            </a: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t>References:</a:t>
            </a: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t>Beck et al., 2001; Cobb, 2015; Highsmith, 2020; Rigby et al., 2016; Schwaber &amp; Sutherland, 2020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98390" y="1842999"/>
            <a:ext cx="2743200" cy="1828800"/>
          </a:xfrm>
          <a:prstGeom prst="roundRect">
            <a:avLst/>
          </a:prstGeom>
          <a:solidFill>
            <a:srgbClr val="121212"/>
          </a:solidFill>
          <a:ln w="1905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 sz="1400">
                <a:solidFill>
                  <a:srgbClr val="B4B4B9"/>
                </a:solidFill>
              </a:defRPr>
            </a:pPr>
            <a:endParaRPr lang="en-US" dirty="0">
              <a:ea typeface="Calibri"/>
              <a:cs typeface="Calibri"/>
            </a:endParaRPr>
          </a:p>
        </p:txBody>
      </p:sp>
      <p:pic>
        <p:nvPicPr>
          <p:cNvPr id="11" name="Picture 10" descr="A road with trees and bushes&#10;&#10;AI-generated content may be incorrect.">
            <a:extLst>
              <a:ext uri="{FF2B5EF4-FFF2-40B4-BE49-F238E27FC236}">
                <a16:creationId xmlns:a16="http://schemas.microsoft.com/office/drawing/2014/main" id="{5B0D09F1-204F-BD94-DFE8-A1DB1F4B06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784048" y="1918845"/>
            <a:ext cx="2343980" cy="16761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94DFD6-3EEE-E92D-2848-930C4168AEC7}"/>
              </a:ext>
            </a:extLst>
          </p:cNvPr>
          <p:cNvSpPr txBox="1"/>
          <p:nvPr/>
        </p:nvSpPr>
        <p:spPr>
          <a:xfrm>
            <a:off x="2571750" y="5772150"/>
            <a:ext cx="3905842" cy="317500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pic>
        <p:nvPicPr>
          <p:cNvPr id="14" name="Picture 13" descr="A hot tub with water in it&#10;&#10;AI-generated content may be incorrect.">
            <a:extLst>
              <a:ext uri="{FF2B5EF4-FFF2-40B4-BE49-F238E27FC236}">
                <a16:creationId xmlns:a16="http://schemas.microsoft.com/office/drawing/2014/main" id="{9A861A36-83D1-D5F4-56F0-8C85223A96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32994" y="1938130"/>
            <a:ext cx="2470584" cy="1647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2CD5886-3065-BBD2-FA4C-B5250E2C64D9}"/>
              </a:ext>
            </a:extLst>
          </p:cNvPr>
          <p:cNvSpPr txBox="1"/>
          <p:nvPr/>
        </p:nvSpPr>
        <p:spPr>
          <a:xfrm>
            <a:off x="832994" y="3873894"/>
            <a:ext cx="2470584" cy="28792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pic>
        <p:nvPicPr>
          <p:cNvPr id="17" name="Picture 16" descr="A person wearing glasses and standing in snow&#10;&#10;AI-generated content may be incorrect.">
            <a:extLst>
              <a:ext uri="{FF2B5EF4-FFF2-40B4-BE49-F238E27FC236}">
                <a16:creationId xmlns:a16="http://schemas.microsoft.com/office/drawing/2014/main" id="{5AB9A301-FB3A-4561-84DC-1D64550E10C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891643" y="1989956"/>
            <a:ext cx="2250503" cy="142508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814A8C-F750-36EC-59E8-02E236C4B7AB}"/>
              </a:ext>
            </a:extLst>
          </p:cNvPr>
          <p:cNvSpPr txBox="1"/>
          <p:nvPr/>
        </p:nvSpPr>
        <p:spPr>
          <a:xfrm>
            <a:off x="3891643" y="3699014"/>
            <a:ext cx="2250503" cy="33524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pic>
        <p:nvPicPr>
          <p:cNvPr id="22" name="Picture 21" descr="A blue and white airplane with red and white text&#10;&#10;AI-generated content may be incorrect.">
            <a:extLst>
              <a:ext uri="{FF2B5EF4-FFF2-40B4-BE49-F238E27FC236}">
                <a16:creationId xmlns:a16="http://schemas.microsoft.com/office/drawing/2014/main" id="{D2309824-65FF-8AAA-E244-E274F70BFD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823516" y="4328470"/>
            <a:ext cx="4103441" cy="240862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5C67DF3-C1FC-5DA3-289F-E392752E4576}"/>
              </a:ext>
            </a:extLst>
          </p:cNvPr>
          <p:cNvSpPr txBox="1"/>
          <p:nvPr/>
        </p:nvSpPr>
        <p:spPr>
          <a:xfrm>
            <a:off x="7823516" y="6935402"/>
            <a:ext cx="4103441" cy="118718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/>
          <a:p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969" cy="6858000"/>
          </a:xfrm>
          <a:prstGeom prst="rect">
            <a:avLst/>
          </a:prstGeom>
          <a:solidFill>
            <a:srgbClr val="000000"/>
          </a:solidFill>
          <a:ln w="762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548640" y="457200"/>
            <a:ext cx="11155680" cy="1188720"/>
          </a:xfrm>
          <a:prstGeom prst="roundRect">
            <a:avLst/>
          </a:prstGeom>
          <a:solidFill>
            <a:srgbClr val="1C1C1C"/>
          </a:solidFill>
          <a:ln w="254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3200" b="1">
                <a:solidFill>
                  <a:srgbClr val="00E676"/>
                </a:solidFill>
                <a:latin typeface="Calibri"/>
              </a:defRPr>
            </a:pPr>
            <a:r>
              <a:t>Project Snapshot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937760" y="1828800"/>
            <a:ext cx="6151877" cy="1477328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Goal: Build a personalized travel app emphasizing</a:t>
            </a:r>
            <a:endParaRPr lang="en-US" dirty="0"/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lang="en-US" dirty="0"/>
              <a:t> </a:t>
            </a:r>
            <a:r>
              <a:rPr dirty="0"/>
              <a:t>wellness and cultural immersion.</a:t>
            </a: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Focus Destinations: Ireland, Vietnam, Maine, Germany, Japan.</a:t>
            </a:r>
            <a:endParaRPr dirty="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Approach: Scrum-Agile with iterative sprints and </a:t>
            </a:r>
            <a:endParaRPr lang="en-US" dirty="0"/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continuous stakeholder feedback.</a:t>
            </a:r>
          </a:p>
        </p:txBody>
      </p:sp>
      <p:pic>
        <p:nvPicPr>
          <p:cNvPr id="6" name="Picture 5" descr="Monastery Mountain Top - Free photo on Pixabay">
            <a:extLst>
              <a:ext uri="{FF2B5EF4-FFF2-40B4-BE49-F238E27FC236}">
                <a16:creationId xmlns:a16="http://schemas.microsoft.com/office/drawing/2014/main" id="{8DE13E3D-B69B-6E2F-7857-32276E1E7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828665"/>
            <a:ext cx="12402950" cy="49700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969" cy="6858000"/>
          </a:xfrm>
          <a:prstGeom prst="rect">
            <a:avLst/>
          </a:prstGeom>
          <a:solidFill>
            <a:srgbClr val="000000"/>
          </a:solidFill>
          <a:ln w="762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548640" y="457200"/>
            <a:ext cx="11155680" cy="1188720"/>
          </a:xfrm>
          <a:prstGeom prst="roundRect">
            <a:avLst/>
          </a:prstGeom>
          <a:solidFill>
            <a:srgbClr val="1C1C1C"/>
          </a:solidFill>
          <a:ln w="254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3200" b="1">
                <a:solidFill>
                  <a:srgbClr val="00E676"/>
                </a:solidFill>
                <a:latin typeface="Calibri"/>
              </a:defRPr>
            </a:pPr>
            <a:r>
              <a:t>Scrum Roles — Practical Impact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40080" y="1828800"/>
            <a:ext cx="4114800" cy="2834640"/>
          </a:xfrm>
          <a:prstGeom prst="roundRect">
            <a:avLst/>
          </a:prstGeom>
          <a:solidFill>
            <a:srgbClr val="121212"/>
          </a:solidFill>
          <a:ln w="1905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 sz="1400">
                <a:solidFill>
                  <a:srgbClr val="B4B4B9"/>
                </a:solidFill>
              </a:defRPr>
            </a:pPr>
            <a:endParaRPr lang="en-US" dirty="0">
              <a:ea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37760" y="1828800"/>
            <a:ext cx="5074322" cy="267765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sz="2000" dirty="0"/>
              <a:t>• Scrum Master: Facilitated ceremonies, removed impediments.</a:t>
            </a:r>
            <a:endParaRPr lang="en-US" sz="200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sz="2000" dirty="0"/>
              <a:t>• Product Owner: Re-prioritized backlog for wellness-focused features.</a:t>
            </a:r>
            <a:endParaRPr sz="200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sz="2000" dirty="0"/>
              <a:t>• Developer: Built destination modules and recommendation algorithms.</a:t>
            </a:r>
            <a:endParaRPr sz="200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sz="2000" dirty="0"/>
              <a:t>• Tester: Ensured usability and performance across devices</a:t>
            </a:r>
            <a:r>
              <a:rPr sz="2800" dirty="0"/>
              <a:t>.</a:t>
            </a:r>
            <a:endParaRPr sz="2800" dirty="0">
              <a:ea typeface="Calibri"/>
              <a:cs typeface="Calibri"/>
            </a:endParaRPr>
          </a:p>
        </p:txBody>
      </p:sp>
      <p:pic>
        <p:nvPicPr>
          <p:cNvPr id="6" name="Picture 5" descr="A diagram of a product manager&#10;&#10;AI-generated content may be incorrect.">
            <a:extLst>
              <a:ext uri="{FF2B5EF4-FFF2-40B4-BE49-F238E27FC236}">
                <a16:creationId xmlns:a16="http://schemas.microsoft.com/office/drawing/2014/main" id="{E185CDEA-DEA2-9316-57DE-95F149B5FC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04357" y="1705980"/>
            <a:ext cx="4234142" cy="29916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727077-6F08-8B0F-AFA2-1A9C2A660EAB}"/>
              </a:ext>
            </a:extLst>
          </p:cNvPr>
          <p:cNvSpPr txBox="1"/>
          <p:nvPr/>
        </p:nvSpPr>
        <p:spPr>
          <a:xfrm>
            <a:off x="603832" y="3997187"/>
            <a:ext cx="4235194" cy="156580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56DD0E4-C698-7927-409B-5F1FCAFB86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56049" y="4784981"/>
            <a:ext cx="10483416" cy="18174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FCA1ED8-6B2F-AF8D-8CA3-B26334D14690}"/>
              </a:ext>
            </a:extLst>
          </p:cNvPr>
          <p:cNvSpPr txBox="1"/>
          <p:nvPr/>
        </p:nvSpPr>
        <p:spPr>
          <a:xfrm>
            <a:off x="956049" y="6668682"/>
            <a:ext cx="10483416" cy="251240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969" cy="6858000"/>
          </a:xfrm>
          <a:prstGeom prst="rect">
            <a:avLst/>
          </a:prstGeom>
          <a:solidFill>
            <a:srgbClr val="000000"/>
          </a:solidFill>
          <a:ln w="762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6" name="Picture 5" descr="A green circuit board with many small holes&#10;&#10;AI-generated content may be incorrect.">
            <a:extLst>
              <a:ext uri="{FF2B5EF4-FFF2-40B4-BE49-F238E27FC236}">
                <a16:creationId xmlns:a16="http://schemas.microsoft.com/office/drawing/2014/main" id="{420C20E1-49E6-ACD5-AFC2-BD950B7F974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" contrast="35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307" y="1521637"/>
            <a:ext cx="12084371" cy="5265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0E75AF-06FA-C7E9-0606-BCACD579D641}"/>
              </a:ext>
            </a:extLst>
          </p:cNvPr>
          <p:cNvSpPr txBox="1"/>
          <p:nvPr/>
        </p:nvSpPr>
        <p:spPr>
          <a:xfrm>
            <a:off x="529526" y="6777872"/>
            <a:ext cx="11098508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r>
              <a:rPr lang="en-US" dirty="0"/>
              <a:t>.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48640" y="457200"/>
            <a:ext cx="11155680" cy="1188720"/>
          </a:xfrm>
          <a:prstGeom prst="roundRect">
            <a:avLst/>
          </a:prstGeom>
          <a:solidFill>
            <a:srgbClr val="1C1C1C"/>
          </a:solidFill>
          <a:ln w="254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3200" b="1">
                <a:solidFill>
                  <a:srgbClr val="00E676"/>
                </a:solidFill>
                <a:latin typeface="Calibri"/>
              </a:defRPr>
            </a:pPr>
            <a:r>
              <a:t>How the SDLC Operated in Sprints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40080" y="1828800"/>
            <a:ext cx="4114800" cy="2834640"/>
          </a:xfrm>
          <a:prstGeom prst="roundRect">
            <a:avLst/>
          </a:prstGeom>
          <a:solidFill>
            <a:srgbClr val="121212"/>
          </a:solidFill>
          <a:ln w="1905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 sz="1400">
                <a:solidFill>
                  <a:srgbClr val="B4B4B9"/>
                </a:solidFill>
              </a:defRPr>
            </a:pPr>
            <a:endParaRPr lang="en-US" dirty="0">
              <a:ea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37760" y="1828800"/>
            <a:ext cx="7246123" cy="34163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sz="3600" b="1" dirty="0"/>
              <a:t>Sprint 1 — Homepage/UX</a:t>
            </a:r>
            <a:endParaRPr lang="en-US" sz="3600" b="1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sz="3600" b="1" dirty="0"/>
              <a:t>Sprint 2 — Top Five Destinations module</a:t>
            </a:r>
            <a:endParaRPr sz="3600" b="1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sz="3600" b="1" dirty="0"/>
              <a:t>Sprint 3 — Performance, images, </a:t>
            </a:r>
            <a:endParaRPr lang="en-US" sz="3600" b="1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sz="3600" b="1" dirty="0"/>
              <a:t>and wellness filters</a:t>
            </a:r>
            <a:endParaRPr sz="3600" b="1" dirty="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sz="3600" b="1" dirty="0"/>
              <a:t>Review → Feedback → Iterate</a:t>
            </a:r>
            <a:endParaRPr sz="3600" b="1" dirty="0">
              <a:ea typeface="Calibri"/>
              <a:cs typeface="Calibri"/>
            </a:endParaRPr>
          </a:p>
        </p:txBody>
      </p:sp>
      <p:pic>
        <p:nvPicPr>
          <p:cNvPr id="9" name="Picture 8" descr="Binary Code System · Free image on Pixabay">
            <a:extLst>
              <a:ext uri="{FF2B5EF4-FFF2-40B4-BE49-F238E27FC236}">
                <a16:creationId xmlns:a16="http://schemas.microsoft.com/office/drawing/2014/main" id="{198A5405-C504-E5CE-A993-3B25555E27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1000"/>
                    </a14:imgEffect>
                  </a14:imgLayer>
                </a14:imgProps>
              </a:ext>
            </a:extLst>
          </a:blip>
          <a:srcRect t="31925" r="-362" b="27700"/>
          <a:stretch>
            <a:fillRect/>
          </a:stretch>
        </p:blipFill>
        <p:spPr>
          <a:xfrm>
            <a:off x="74760" y="86077"/>
            <a:ext cx="12101740" cy="372063"/>
          </a:xfrm>
          <a:prstGeom prst="rect">
            <a:avLst/>
          </a:prstGeom>
        </p:spPr>
      </p:pic>
      <p:pic>
        <p:nvPicPr>
          <p:cNvPr id="10" name="Picture 9" descr="Binary Code System · Free image on Pixabay">
            <a:extLst>
              <a:ext uri="{FF2B5EF4-FFF2-40B4-BE49-F238E27FC236}">
                <a16:creationId xmlns:a16="http://schemas.microsoft.com/office/drawing/2014/main" id="{4C6D2EFB-3773-EE8F-EE58-A4FE118C7D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52000"/>
                    </a14:imgEffect>
                  </a14:imgLayer>
                </a14:imgProps>
              </a:ext>
            </a:extLst>
          </a:blip>
          <a:srcRect t="31848" r="89274" b="34829"/>
          <a:stretch>
            <a:fillRect/>
          </a:stretch>
        </p:blipFill>
        <p:spPr>
          <a:xfrm>
            <a:off x="69873" y="589192"/>
            <a:ext cx="459910" cy="919984"/>
          </a:xfrm>
          <a:prstGeom prst="rect">
            <a:avLst/>
          </a:prstGeom>
        </p:spPr>
      </p:pic>
      <p:pic>
        <p:nvPicPr>
          <p:cNvPr id="11" name="Picture 10" descr="Binary Code System · Free image on Pixabay">
            <a:extLst>
              <a:ext uri="{FF2B5EF4-FFF2-40B4-BE49-F238E27FC236}">
                <a16:creationId xmlns:a16="http://schemas.microsoft.com/office/drawing/2014/main" id="{79720192-77BA-5008-0526-1E3071CFA6E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52000"/>
                    </a14:imgEffect>
                  </a14:imgLayer>
                </a14:imgProps>
              </a:ext>
            </a:extLst>
          </a:blip>
          <a:srcRect t="31848" r="89274" b="34829"/>
          <a:stretch>
            <a:fillRect/>
          </a:stretch>
        </p:blipFill>
        <p:spPr>
          <a:xfrm>
            <a:off x="11705026" y="467075"/>
            <a:ext cx="391526" cy="1247253"/>
          </a:xfrm>
          <a:prstGeom prst="rect">
            <a:avLst/>
          </a:prstGeom>
        </p:spPr>
      </p:pic>
      <p:pic>
        <p:nvPicPr>
          <p:cNvPr id="12" name="Picture 11" descr="A map of germany with different states&#10;&#10;AI-generated content may be incorrect.">
            <a:extLst>
              <a:ext uri="{FF2B5EF4-FFF2-40B4-BE49-F238E27FC236}">
                <a16:creationId xmlns:a16="http://schemas.microsoft.com/office/drawing/2014/main" id="{EBBE0832-978D-EAFB-CDB7-A1C432DAEA1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1174384" y="1958731"/>
            <a:ext cx="3219694" cy="243253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A0713A5-9A1C-E722-CB1F-D82DE3D77703}"/>
              </a:ext>
            </a:extLst>
          </p:cNvPr>
          <p:cNvSpPr txBox="1"/>
          <p:nvPr/>
        </p:nvSpPr>
        <p:spPr>
          <a:xfrm>
            <a:off x="1174385" y="4371731"/>
            <a:ext cx="3219694" cy="337038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076" y="0"/>
            <a:ext cx="12191969" cy="6858000"/>
          </a:xfrm>
          <a:prstGeom prst="rect">
            <a:avLst/>
          </a:prstGeom>
          <a:solidFill>
            <a:srgbClr val="000000"/>
          </a:solidFill>
          <a:ln w="762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ea typeface="Calibri"/>
              <a:cs typeface="Calibri"/>
            </a:endParaRPr>
          </a:p>
        </p:txBody>
      </p:sp>
      <p:pic>
        <p:nvPicPr>
          <p:cNvPr id="24" name="Picture 23" descr="Sun shining through the trees&#10;&#10;AI-generated content may be incorrect.">
            <a:extLst>
              <a:ext uri="{FF2B5EF4-FFF2-40B4-BE49-F238E27FC236}">
                <a16:creationId xmlns:a16="http://schemas.microsoft.com/office/drawing/2014/main" id="{19B2A1CF-0266-69C1-969D-2A9B66A0135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2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2000"/>
                    </a14:imgEffect>
                    <a14:imgEffect>
                      <a14:brightnessContrast bright="-46000" contrast="4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7693" y="105134"/>
            <a:ext cx="11991730" cy="6647733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548640" y="457200"/>
            <a:ext cx="11155680" cy="1188720"/>
          </a:xfrm>
          <a:prstGeom prst="roundRect">
            <a:avLst/>
          </a:prstGeom>
          <a:solidFill>
            <a:srgbClr val="1C1C1C"/>
          </a:solidFill>
          <a:ln w="254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3200" b="1">
                <a:solidFill>
                  <a:srgbClr val="00E676"/>
                </a:solidFill>
                <a:latin typeface="Calibri"/>
              </a:defRPr>
            </a:pPr>
            <a:r>
              <a:t>Adapting to Change: Wellness Pivot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40080" y="1828800"/>
            <a:ext cx="4114800" cy="2834640"/>
          </a:xfrm>
          <a:prstGeom prst="roundRect">
            <a:avLst/>
          </a:prstGeom>
          <a:solidFill>
            <a:srgbClr val="121212"/>
          </a:solidFill>
          <a:ln w="1905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 sz="1400">
                <a:solidFill>
                  <a:srgbClr val="B4B4B9"/>
                </a:solidFill>
              </a:defRPr>
            </a:pPr>
            <a:endParaRPr lang="en-US" dirty="0">
              <a:ea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37760" y="1828800"/>
            <a:ext cx="6665351" cy="1200329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Client shifted focus to wellness mid-project.</a:t>
            </a: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Action: Emergency backlog refinement; new filters added</a:t>
            </a:r>
            <a:endParaRPr lang="en-US" dirty="0"/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lang="en-US" dirty="0"/>
              <a:t> </a:t>
            </a:r>
            <a:r>
              <a:rPr dirty="0"/>
              <a:t>(onsens, spas, coastal retreats).</a:t>
            </a: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Outcome: Faster alignment with user needs and preserved velocity.</a:t>
            </a:r>
            <a:endParaRPr dirty="0">
              <a:ea typeface="Calibri"/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04D37C-0A8B-8B1B-CAFE-635C45B03061}"/>
              </a:ext>
            </a:extLst>
          </p:cNvPr>
          <p:cNvSpPr txBox="1"/>
          <p:nvPr/>
        </p:nvSpPr>
        <p:spPr>
          <a:xfrm>
            <a:off x="4487405" y="5933913"/>
            <a:ext cx="5438614" cy="1280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/>
          <a:p>
            <a:r>
              <a:rPr lang="en-US" dirty="0"/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03DD07-A7B5-F64D-2E8C-3FA647455AB5}"/>
              </a:ext>
            </a:extLst>
          </p:cNvPr>
          <p:cNvSpPr txBox="1"/>
          <p:nvPr/>
        </p:nvSpPr>
        <p:spPr>
          <a:xfrm>
            <a:off x="971639" y="4756604"/>
            <a:ext cx="3449234" cy="9362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u="sng" dirty="0">
                <a:solidFill>
                  <a:srgbClr val="00E676"/>
                </a:solidFill>
                <a:latin typeface="Seaford"/>
                <a:ea typeface="Calibri"/>
                <a:cs typeface="Calibri"/>
              </a:rPr>
              <a:t>Fun Fact: Did you know Silent Hill was inspired by Maine Costal towns like Bangor?</a:t>
            </a:r>
            <a:endParaRPr lang="en-US" b="1" u="sng" dirty="0">
              <a:solidFill>
                <a:srgbClr val="00E676"/>
              </a:solidFill>
              <a:latin typeface="Seaford"/>
            </a:endParaRPr>
          </a:p>
        </p:txBody>
      </p:sp>
      <p:pic>
        <p:nvPicPr>
          <p:cNvPr id="12" name="Picture 11" descr="A person walking on a path in the fog&#10;&#10;AI-generated content may be incorrect.">
            <a:extLst>
              <a:ext uri="{FF2B5EF4-FFF2-40B4-BE49-F238E27FC236}">
                <a16:creationId xmlns:a16="http://schemas.microsoft.com/office/drawing/2014/main" id="{79CDF66E-DF09-86EB-2E24-FD07711906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121495" y="2004662"/>
            <a:ext cx="3155585" cy="24827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969" cy="6858000"/>
          </a:xfrm>
          <a:prstGeom prst="rect">
            <a:avLst/>
          </a:prstGeom>
          <a:solidFill>
            <a:srgbClr val="000000"/>
          </a:solidFill>
          <a:ln w="762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548640" y="457200"/>
            <a:ext cx="11155680" cy="1188720"/>
          </a:xfrm>
          <a:prstGeom prst="roundRect">
            <a:avLst/>
          </a:prstGeom>
          <a:solidFill>
            <a:srgbClr val="1C1C1C"/>
          </a:solidFill>
          <a:ln w="254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3200" b="1">
                <a:solidFill>
                  <a:srgbClr val="00E676"/>
                </a:solidFill>
                <a:latin typeface="Calibri"/>
              </a:defRPr>
            </a:pPr>
            <a:r>
              <a:t>Communication — The Glue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70216" y="1828800"/>
            <a:ext cx="4114800" cy="2834640"/>
          </a:xfrm>
          <a:prstGeom prst="roundRect">
            <a:avLst/>
          </a:prstGeom>
          <a:solidFill>
            <a:srgbClr val="121212"/>
          </a:solidFill>
          <a:ln w="1905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 sz="1400">
                <a:solidFill>
                  <a:srgbClr val="B4B4B9"/>
                </a:solidFill>
              </a:defRPr>
            </a:pPr>
            <a:endParaRPr lang="en-US" dirty="0">
              <a:ea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37760" y="1828800"/>
            <a:ext cx="5486400" cy="3017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t>• Daily stand-ups for alignment</a:t>
            </a: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t>• Slack &amp; Trello for async decisions</a:t>
            </a: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t>• Clear written queries reduced rework (example included in doc)</a:t>
            </a:r>
          </a:p>
        </p:txBody>
      </p:sp>
      <p:pic>
        <p:nvPicPr>
          <p:cNvPr id="6" name="Picture 5" descr="Old stylish vintage retro personal computer for video games and work ...">
            <a:extLst>
              <a:ext uri="{FF2B5EF4-FFF2-40B4-BE49-F238E27FC236}">
                <a16:creationId xmlns:a16="http://schemas.microsoft.com/office/drawing/2014/main" id="{F31BDE11-8AC8-73EC-370E-1BD308B5E0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11707" b="-195"/>
          <a:stretch>
            <a:fillRect/>
          </a:stretch>
        </p:blipFill>
        <p:spPr>
          <a:xfrm>
            <a:off x="778807" y="1980909"/>
            <a:ext cx="4156975" cy="2530832"/>
          </a:xfrm>
          <a:prstGeom prst="rect">
            <a:avLst/>
          </a:prstGeom>
          <a:ln>
            <a:solidFill>
              <a:srgbClr val="4472C4"/>
            </a:solidFill>
          </a:ln>
        </p:spPr>
      </p:pic>
      <p:pic>
        <p:nvPicPr>
          <p:cNvPr id="7" name="Picture 6" descr="A green world map&#10;&#10;AI-generated content may be incorrect.">
            <a:extLst>
              <a:ext uri="{FF2B5EF4-FFF2-40B4-BE49-F238E27FC236}">
                <a16:creationId xmlns:a16="http://schemas.microsoft.com/office/drawing/2014/main" id="{9F13BEB3-FDAE-FF6D-8F05-F292B77072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933462" y="3053265"/>
            <a:ext cx="7019193" cy="34624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60DB32-CF39-20AF-359F-588888DD320C}"/>
              </a:ext>
            </a:extLst>
          </p:cNvPr>
          <p:cNvSpPr txBox="1"/>
          <p:nvPr/>
        </p:nvSpPr>
        <p:spPr>
          <a:xfrm>
            <a:off x="4933462" y="6627569"/>
            <a:ext cx="7019193" cy="205154"/>
          </a:xfrm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pic>
        <p:nvPicPr>
          <p:cNvPr id="10" name="Picture 9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A48C9C66-CEAD-24A3-0C54-69F8D89655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30811" y="4338516"/>
            <a:ext cx="2625188" cy="17369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D78C11-0F61-7DC1-CF62-28EBBD69D9FC}"/>
              </a:ext>
            </a:extLst>
          </p:cNvPr>
          <p:cNvSpPr txBox="1"/>
          <p:nvPr/>
        </p:nvSpPr>
        <p:spPr>
          <a:xfrm>
            <a:off x="2113329" y="6309946"/>
            <a:ext cx="1004767" cy="29308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pic>
        <p:nvPicPr>
          <p:cNvPr id="13" name="Picture 12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6786E3CC-9B73-2799-82C2-8913F1F0AA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-79229" y="3727937"/>
            <a:ext cx="1013266" cy="15611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86ECC58-25F8-FF07-15C7-10BD8FA2C72A}"/>
              </a:ext>
            </a:extLst>
          </p:cNvPr>
          <p:cNvSpPr txBox="1"/>
          <p:nvPr/>
        </p:nvSpPr>
        <p:spPr>
          <a:xfrm>
            <a:off x="2254982" y="6451599"/>
            <a:ext cx="1004767" cy="29308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pic>
        <p:nvPicPr>
          <p:cNvPr id="15" name="Picture 1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E034C549-8492-B000-0158-ADC2EAE57A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-93882" y="4988168"/>
            <a:ext cx="1789918" cy="18395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89C300F-D9A8-7F77-B1D9-4F89BCCBD7BF}"/>
              </a:ext>
            </a:extLst>
          </p:cNvPr>
          <p:cNvSpPr txBox="1"/>
          <p:nvPr/>
        </p:nvSpPr>
        <p:spPr>
          <a:xfrm>
            <a:off x="1195020" y="6637214"/>
            <a:ext cx="1004767" cy="29308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pic>
        <p:nvPicPr>
          <p:cNvPr id="17" name="Picture 16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5808DAB9-3912-9950-6F6A-27D78FF48F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642848" y="1290515"/>
            <a:ext cx="1428459" cy="1561123"/>
          </a:xfrm>
          <a:prstGeom prst="rect">
            <a:avLst/>
          </a:prstGeom>
        </p:spPr>
      </p:pic>
      <p:pic>
        <p:nvPicPr>
          <p:cNvPr id="18" name="Picture 17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DF074DC4-CD5B-12D7-E1CA-A609ABB3F3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-5961" y="1349129"/>
            <a:ext cx="1223304" cy="1258277"/>
          </a:xfrm>
          <a:prstGeom prst="rect">
            <a:avLst/>
          </a:prstGeom>
        </p:spPr>
      </p:pic>
      <p:pic>
        <p:nvPicPr>
          <p:cNvPr id="19" name="Picture 18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378E1917-1CD7-0C1D-8FC1-2E4F485BAB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58345" y="2467705"/>
            <a:ext cx="544343" cy="1473200"/>
          </a:xfrm>
          <a:prstGeom prst="rect">
            <a:avLst/>
          </a:prstGeom>
        </p:spPr>
      </p:pic>
      <p:pic>
        <p:nvPicPr>
          <p:cNvPr id="20" name="Picture 19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33237EC4-8FEF-79D2-6DCA-C4BC3BFE7E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508270" y="5295898"/>
            <a:ext cx="1540804" cy="1561123"/>
          </a:xfrm>
          <a:prstGeom prst="rect">
            <a:avLst/>
          </a:prstGeom>
        </p:spPr>
      </p:pic>
      <p:pic>
        <p:nvPicPr>
          <p:cNvPr id="21" name="Picture 20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8F61EFD6-FB12-296C-7EE6-8AA5896D8D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2280038" y="4187090"/>
            <a:ext cx="1745957" cy="2640622"/>
          </a:xfrm>
          <a:prstGeom prst="rect">
            <a:avLst/>
          </a:prstGeom>
        </p:spPr>
      </p:pic>
      <p:pic>
        <p:nvPicPr>
          <p:cNvPr id="22" name="Picture 21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328888C8-909C-FFF6-5941-A93DF44238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833347" y="2614246"/>
            <a:ext cx="1169574" cy="4247660"/>
          </a:xfrm>
          <a:prstGeom prst="rect">
            <a:avLst/>
          </a:prstGeom>
        </p:spPr>
      </p:pic>
      <p:pic>
        <p:nvPicPr>
          <p:cNvPr id="23" name="Picture 22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135F620E-DE42-7EBD-0406-5049D1A281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931884" y="1197706"/>
            <a:ext cx="1535920" cy="691662"/>
          </a:xfrm>
          <a:prstGeom prst="rect">
            <a:avLst/>
          </a:prstGeom>
        </p:spPr>
      </p:pic>
      <p:pic>
        <p:nvPicPr>
          <p:cNvPr id="24" name="Picture 23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9A1032DF-F765-6036-CF8D-F5265F2454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850190" y="1197705"/>
            <a:ext cx="1799689" cy="1126393"/>
          </a:xfrm>
          <a:prstGeom prst="rect">
            <a:avLst/>
          </a:prstGeom>
        </p:spPr>
      </p:pic>
      <p:pic>
        <p:nvPicPr>
          <p:cNvPr id="25" name="Picture 2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58D3F560-2AD9-C8CC-4DDB-06BAC18DF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151692" y="1559168"/>
            <a:ext cx="588305" cy="1023816"/>
          </a:xfrm>
          <a:prstGeom prst="rect">
            <a:avLst/>
          </a:prstGeom>
        </p:spPr>
      </p:pic>
      <p:pic>
        <p:nvPicPr>
          <p:cNvPr id="26" name="Picture 25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6A995927-FBA2-5228-C327-2D1EE7EE25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508268" y="1202590"/>
            <a:ext cx="588305" cy="1023816"/>
          </a:xfrm>
          <a:prstGeom prst="rect">
            <a:avLst/>
          </a:prstGeom>
        </p:spPr>
      </p:pic>
      <p:pic>
        <p:nvPicPr>
          <p:cNvPr id="27" name="Picture 26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2B7E727F-8A89-4E60-3C2D-3E8200FFEC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2422" y="1715474"/>
            <a:ext cx="544343" cy="1473200"/>
          </a:xfrm>
          <a:prstGeom prst="rect">
            <a:avLst/>
          </a:prstGeom>
        </p:spPr>
      </p:pic>
      <p:pic>
        <p:nvPicPr>
          <p:cNvPr id="28" name="Picture 27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AA0DF581-C743-5142-065C-540DFC8BCE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35960" y="2116012"/>
            <a:ext cx="544343" cy="1473200"/>
          </a:xfrm>
          <a:prstGeom prst="rect">
            <a:avLst/>
          </a:prstGeom>
        </p:spPr>
      </p:pic>
      <p:pic>
        <p:nvPicPr>
          <p:cNvPr id="29" name="Picture 28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46F55032-D862-7694-E98D-CF4BF153BC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805" y="2790089"/>
            <a:ext cx="773921" cy="1497623"/>
          </a:xfrm>
          <a:prstGeom prst="rect">
            <a:avLst/>
          </a:prstGeom>
        </p:spPr>
      </p:pic>
      <p:pic>
        <p:nvPicPr>
          <p:cNvPr id="30" name="Picture 29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D0A9D3C1-B52C-0211-A3B4-228561F1F8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3576" y="35166"/>
            <a:ext cx="6361917" cy="838199"/>
          </a:xfrm>
          <a:prstGeom prst="rect">
            <a:avLst/>
          </a:prstGeom>
        </p:spPr>
      </p:pic>
      <p:pic>
        <p:nvPicPr>
          <p:cNvPr id="31" name="Picture 30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7E901494-1EB6-206B-DA24-F6FFD360CC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3576" y="10744"/>
            <a:ext cx="539458" cy="6856043"/>
          </a:xfrm>
          <a:prstGeom prst="rect">
            <a:avLst/>
          </a:prstGeom>
        </p:spPr>
      </p:pic>
      <p:pic>
        <p:nvPicPr>
          <p:cNvPr id="32" name="Picture 31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53C95AD1-43EE-E9FD-4FAF-67D8E7EF0D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684613" y="973"/>
            <a:ext cx="974187" cy="1986083"/>
          </a:xfrm>
          <a:prstGeom prst="rect">
            <a:avLst/>
          </a:prstGeom>
        </p:spPr>
      </p:pic>
      <p:pic>
        <p:nvPicPr>
          <p:cNvPr id="33" name="Picture 32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DFEBBEB8-494E-00DF-91BF-19A02304A6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046921" y="1197704"/>
            <a:ext cx="9136378" cy="691660"/>
          </a:xfrm>
          <a:prstGeom prst="rect">
            <a:avLst/>
          </a:prstGeom>
        </p:spPr>
      </p:pic>
      <p:pic>
        <p:nvPicPr>
          <p:cNvPr id="34" name="Picture 33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1FED9CB9-52D5-3D82-EE24-328B003D20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2993189" y="10742"/>
            <a:ext cx="9136378" cy="691660"/>
          </a:xfrm>
          <a:prstGeom prst="rect">
            <a:avLst/>
          </a:prstGeom>
        </p:spPr>
      </p:pic>
      <p:pic>
        <p:nvPicPr>
          <p:cNvPr id="35" name="Picture 3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14E5E62B-0529-31AA-3D01-166DC4995C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371996" y="596895"/>
            <a:ext cx="6811301" cy="691660"/>
          </a:xfrm>
          <a:prstGeom prst="rect">
            <a:avLst/>
          </a:prstGeom>
        </p:spPr>
      </p:pic>
      <p:pic>
        <p:nvPicPr>
          <p:cNvPr id="36" name="Picture 35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E057217A-EE8A-E7FE-1807-65851E02CB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40844" y="20513"/>
            <a:ext cx="539458" cy="1028699"/>
          </a:xfrm>
          <a:prstGeom prst="rect">
            <a:avLst/>
          </a:prstGeom>
        </p:spPr>
      </p:pic>
      <p:pic>
        <p:nvPicPr>
          <p:cNvPr id="37" name="Picture 36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994B6C16-FBF0-8553-F1AA-5BC37BA961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3574" y="596897"/>
            <a:ext cx="539458" cy="1028699"/>
          </a:xfrm>
          <a:prstGeom prst="rect">
            <a:avLst/>
          </a:prstGeom>
        </p:spPr>
      </p:pic>
      <p:pic>
        <p:nvPicPr>
          <p:cNvPr id="38" name="Picture 37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D0A3FE7B-293B-C6F7-4509-237C8CAC3B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349769" y="2799861"/>
            <a:ext cx="1584767" cy="17223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969" cy="6858000"/>
          </a:xfrm>
          <a:prstGeom prst="rect">
            <a:avLst/>
          </a:prstGeom>
          <a:solidFill>
            <a:srgbClr val="000000"/>
          </a:solidFill>
          <a:ln w="762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548640" y="457200"/>
            <a:ext cx="11155680" cy="1188720"/>
          </a:xfrm>
          <a:prstGeom prst="roundRect">
            <a:avLst/>
          </a:prstGeom>
          <a:solidFill>
            <a:srgbClr val="1C1C1C"/>
          </a:solidFill>
          <a:ln w="254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3200" b="1">
                <a:solidFill>
                  <a:srgbClr val="00E676"/>
                </a:solidFill>
                <a:latin typeface="Calibri"/>
              </a:defRPr>
            </a:pPr>
            <a:r>
              <a:t>Tools &amp; Ceremonies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40080" y="1828800"/>
            <a:ext cx="4114800" cy="2834640"/>
          </a:xfrm>
          <a:prstGeom prst="roundRect">
            <a:avLst/>
          </a:prstGeom>
          <a:solidFill>
            <a:srgbClr val="121212"/>
          </a:solidFill>
          <a:ln w="1905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 sz="1400">
                <a:solidFill>
                  <a:srgbClr val="B4B4B9"/>
                </a:solidFill>
              </a:defRPr>
            </a:pPr>
            <a:endParaRPr lang="en-US" dirty="0">
              <a:ea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37760" y="1828800"/>
            <a:ext cx="5469574" cy="1200329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JIRA — Story tracking &amp; velocity</a:t>
            </a: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Kanban boards — Visual flow</a:t>
            </a:r>
            <a:endParaRPr dirty="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Sprint Review &amp; Retrospective — Stakeholder validation </a:t>
            </a:r>
            <a:endParaRPr lang="en-US" dirty="0"/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+ continuous improvement</a:t>
            </a:r>
            <a:r>
              <a:rPr lang="en-US" dirty="0"/>
              <a:t> </a:t>
            </a:r>
            <a:endParaRPr>
              <a:ea typeface="Calibri"/>
              <a:cs typeface="Calibri"/>
            </a:endParaRPr>
          </a:p>
        </p:txBody>
      </p:sp>
      <p:pic>
        <p:nvPicPr>
          <p:cNvPr id="6" name="Picture 5" descr="A green arrow pointing up&#10;&#10;AI-generated content may be incorrect.">
            <a:extLst>
              <a:ext uri="{FF2B5EF4-FFF2-40B4-BE49-F238E27FC236}">
                <a16:creationId xmlns:a16="http://schemas.microsoft.com/office/drawing/2014/main" id="{8E1DC3E8-1A3D-45CB-8EE9-5696EE0858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66562" y="1819977"/>
            <a:ext cx="4263112" cy="28994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9AE1FF-1BC5-B981-70A2-6ADC22A2F085}"/>
              </a:ext>
            </a:extLst>
          </p:cNvPr>
          <p:cNvSpPr txBox="1"/>
          <p:nvPr/>
        </p:nvSpPr>
        <p:spPr>
          <a:xfrm>
            <a:off x="956967" y="4582439"/>
            <a:ext cx="2597796" cy="119467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pic>
        <p:nvPicPr>
          <p:cNvPr id="9" name="Picture 8" descr="A computer with a black screen&#10;&#10;AI-generated content may be incorrect.">
            <a:extLst>
              <a:ext uri="{FF2B5EF4-FFF2-40B4-BE49-F238E27FC236}">
                <a16:creationId xmlns:a16="http://schemas.microsoft.com/office/drawing/2014/main" id="{C6F9A164-8A4B-ABDD-B486-49432251AD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050007" y="3512115"/>
            <a:ext cx="4876800" cy="36480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FE40EE-DE92-DDD0-142F-A5970C6B4A60}"/>
              </a:ext>
            </a:extLst>
          </p:cNvPr>
          <p:cNvSpPr txBox="1"/>
          <p:nvPr/>
        </p:nvSpPr>
        <p:spPr>
          <a:xfrm>
            <a:off x="7050007" y="7155885"/>
            <a:ext cx="4876800" cy="3175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pic>
        <p:nvPicPr>
          <p:cNvPr id="12" name="Picture 11" descr="A colorful graph with a line going up&#10;&#10;AI-generated content may be incorrect.">
            <a:extLst>
              <a:ext uri="{FF2B5EF4-FFF2-40B4-BE49-F238E27FC236}">
                <a16:creationId xmlns:a16="http://schemas.microsoft.com/office/drawing/2014/main" id="{46157FCB-D2FA-3037-908D-23CC8E2309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585559" y="3712909"/>
            <a:ext cx="4382577" cy="23682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812DA38-70B4-A2D4-C375-99CCE884E41A}"/>
              </a:ext>
            </a:extLst>
          </p:cNvPr>
          <p:cNvSpPr txBox="1"/>
          <p:nvPr/>
        </p:nvSpPr>
        <p:spPr>
          <a:xfrm>
            <a:off x="7585559" y="6222893"/>
            <a:ext cx="4382577" cy="175432"/>
          </a:xfrm>
          <a:prstGeom prst="rect">
            <a:avLst/>
          </a:prstGeom>
        </p:spPr>
        <p:txBody>
          <a:bodyPr>
            <a:normAutofit fontScale="325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969" cy="6858000"/>
          </a:xfrm>
          <a:prstGeom prst="rect">
            <a:avLst/>
          </a:prstGeom>
          <a:solidFill>
            <a:srgbClr val="000000"/>
          </a:solidFill>
          <a:ln w="762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548640" y="457200"/>
            <a:ext cx="11155680" cy="1188720"/>
          </a:xfrm>
          <a:prstGeom prst="roundRect">
            <a:avLst/>
          </a:prstGeom>
          <a:solidFill>
            <a:srgbClr val="1C1C1C"/>
          </a:solidFill>
          <a:ln w="254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3200" b="1">
                <a:solidFill>
                  <a:srgbClr val="00E676"/>
                </a:solidFill>
                <a:latin typeface="Calibri"/>
              </a:defRPr>
            </a:pPr>
            <a:r>
              <a:t>Pros &amp; Cons of Agile for SNHU Travel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40080" y="1828800"/>
            <a:ext cx="4114800" cy="2834640"/>
          </a:xfrm>
          <a:prstGeom prst="roundRect">
            <a:avLst/>
          </a:prstGeom>
          <a:solidFill>
            <a:srgbClr val="121212"/>
          </a:solidFill>
          <a:ln w="1905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 sz="1400">
                <a:solidFill>
                  <a:srgbClr val="B4B4B9"/>
                </a:solidFill>
              </a:defRPr>
            </a:pPr>
            <a:endParaRPr lang="en-US" dirty="0">
              <a:ea typeface="Calibri"/>
              <a:cs typeface="Calibri"/>
            </a:endParaRPr>
          </a:p>
        </p:txBody>
      </p:sp>
      <p:pic>
        <p:nvPicPr>
          <p:cNvPr id="6" name="Picture 5" descr="Illustration gratuite: Matrice, Communication, Logiciel - Image ...">
            <a:extLst>
              <a:ext uri="{FF2B5EF4-FFF2-40B4-BE49-F238E27FC236}">
                <a16:creationId xmlns:a16="http://schemas.microsoft.com/office/drawing/2014/main" id="{47E1D814-F782-C484-06AF-005017A214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1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02978" y="1647341"/>
            <a:ext cx="1657536" cy="924301"/>
          </a:xfrm>
          <a:prstGeom prst="rect">
            <a:avLst/>
          </a:prstGeom>
          <a:effectLst/>
        </p:spPr>
      </p:pic>
      <p:sp>
        <p:nvSpPr>
          <p:cNvPr id="5" name="TextBox 4"/>
          <p:cNvSpPr txBox="1"/>
          <p:nvPr/>
        </p:nvSpPr>
        <p:spPr>
          <a:xfrm>
            <a:off x="4937760" y="1828800"/>
            <a:ext cx="5416034" cy="2862322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Pros:</a:t>
            </a: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Flexibility</a:t>
            </a: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Early feedback</a:t>
            </a:r>
            <a:endParaRPr dirty="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Higher quality</a:t>
            </a:r>
            <a:endParaRPr dirty="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endParaRPr/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Cons:</a:t>
            </a:r>
            <a:endParaRPr dirty="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Scheduling across time zones</a:t>
            </a:r>
            <a:endParaRPr dirty="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Less long-form documentation</a:t>
            </a:r>
            <a:endParaRPr dirty="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endParaRPr/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Recommendation: Agile for similar exploratory projects.</a:t>
            </a:r>
            <a:endParaRPr dirty="0">
              <a:ea typeface="Calibri"/>
              <a:cs typeface="Calibri"/>
            </a:endParaRPr>
          </a:p>
        </p:txBody>
      </p:sp>
      <p:pic>
        <p:nvPicPr>
          <p:cNvPr id="7" name="Picture 6" descr="Illustration gratuite: Matrice, Communication, Logiciel - Image ...">
            <a:extLst>
              <a:ext uri="{FF2B5EF4-FFF2-40B4-BE49-F238E27FC236}">
                <a16:creationId xmlns:a16="http://schemas.microsoft.com/office/drawing/2014/main" id="{2E7B571C-AF88-BE8B-AE99-306E2332576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1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71419" y="1647113"/>
            <a:ext cx="1726417" cy="2142639"/>
          </a:xfrm>
          <a:prstGeom prst="rect">
            <a:avLst/>
          </a:prstGeom>
          <a:effectLst/>
        </p:spPr>
      </p:pic>
      <p:pic>
        <p:nvPicPr>
          <p:cNvPr id="8" name="Picture 7" descr="Illustration gratuite: Matrice, Communication, Logiciel - Image ...">
            <a:extLst>
              <a:ext uri="{FF2B5EF4-FFF2-40B4-BE49-F238E27FC236}">
                <a16:creationId xmlns:a16="http://schemas.microsoft.com/office/drawing/2014/main" id="{C60D5D60-7B56-2367-02B8-78F9A2F31DF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1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13079" y="1647340"/>
            <a:ext cx="1657536" cy="1673385"/>
          </a:xfrm>
          <a:prstGeom prst="rect">
            <a:avLst/>
          </a:prstGeom>
          <a:effectLst/>
        </p:spPr>
      </p:pic>
      <p:pic>
        <p:nvPicPr>
          <p:cNvPr id="9" name="Picture 8" descr="Illustration gratuite: Matrice, Communication, Logiciel - Image ...">
            <a:extLst>
              <a:ext uri="{FF2B5EF4-FFF2-40B4-BE49-F238E27FC236}">
                <a16:creationId xmlns:a16="http://schemas.microsoft.com/office/drawing/2014/main" id="{89E241F1-5126-8425-9369-A19FC119CA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1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2537" y="1647112"/>
            <a:ext cx="611400" cy="554063"/>
          </a:xfrm>
          <a:prstGeom prst="rect">
            <a:avLst/>
          </a:prstGeom>
          <a:effectLst/>
        </p:spPr>
      </p:pic>
      <p:pic>
        <p:nvPicPr>
          <p:cNvPr id="10" name="Picture 9" descr="Illustration gratuite: Matrice, Communication, Logiciel - Image ...">
            <a:extLst>
              <a:ext uri="{FF2B5EF4-FFF2-40B4-BE49-F238E27FC236}">
                <a16:creationId xmlns:a16="http://schemas.microsoft.com/office/drawing/2014/main" id="{F79C2D63-40CC-5C21-F785-91E96AA32FC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1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841" y="4660672"/>
            <a:ext cx="3556078" cy="2125419"/>
          </a:xfrm>
          <a:prstGeom prst="rect">
            <a:avLst/>
          </a:prstGeom>
          <a:effectLst/>
        </p:spPr>
      </p:pic>
      <p:pic>
        <p:nvPicPr>
          <p:cNvPr id="11" name="Picture 10" descr="Illustration gratuite: Matrice, Communication, Logiciel - Image ...">
            <a:extLst>
              <a:ext uri="{FF2B5EF4-FFF2-40B4-BE49-F238E27FC236}">
                <a16:creationId xmlns:a16="http://schemas.microsoft.com/office/drawing/2014/main" id="{41A3B68E-A2C0-C176-FEE0-974F7ED5757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1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3505179" y="5134229"/>
            <a:ext cx="3556078" cy="1681996"/>
          </a:xfrm>
          <a:prstGeom prst="rect">
            <a:avLst/>
          </a:prstGeom>
          <a:effectLst/>
        </p:spPr>
      </p:pic>
      <p:pic>
        <p:nvPicPr>
          <p:cNvPr id="12" name="Picture 11" descr="Illustration gratuite: Matrice, Communication, Logiciel - Image ...">
            <a:extLst>
              <a:ext uri="{FF2B5EF4-FFF2-40B4-BE49-F238E27FC236}">
                <a16:creationId xmlns:a16="http://schemas.microsoft.com/office/drawing/2014/main" id="{0EA626DC-1800-9360-1B73-C43E4F58B6F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1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061178" y="5590566"/>
            <a:ext cx="3556078" cy="1225658"/>
          </a:xfrm>
          <a:prstGeom prst="rect">
            <a:avLst/>
          </a:prstGeom>
          <a:effectLst/>
        </p:spPr>
      </p:pic>
      <p:pic>
        <p:nvPicPr>
          <p:cNvPr id="13" name="Picture 12" descr="Illustration gratuite: Matrice, Communication, Logiciel - Image ...">
            <a:extLst>
              <a:ext uri="{FF2B5EF4-FFF2-40B4-BE49-F238E27FC236}">
                <a16:creationId xmlns:a16="http://schemas.microsoft.com/office/drawing/2014/main" id="{6ED8B1A5-355A-B2F2-17AC-3427E5CAB0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1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10617177" y="5965109"/>
            <a:ext cx="1481027" cy="820981"/>
          </a:xfrm>
          <a:prstGeom prst="rect">
            <a:avLst/>
          </a:prstGeom>
          <a:effectLst/>
        </p:spPr>
      </p:pic>
      <p:pic>
        <p:nvPicPr>
          <p:cNvPr id="14" name="Picture 13" descr="A green screen with white letters and numbers&#10;&#10;AI-generated content may be incorrect.">
            <a:extLst>
              <a:ext uri="{FF2B5EF4-FFF2-40B4-BE49-F238E27FC236}">
                <a16:creationId xmlns:a16="http://schemas.microsoft.com/office/drawing/2014/main" id="{59BDBF63-0D1A-03C3-2CC3-D9DF5C08FF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60895" y="1965916"/>
            <a:ext cx="3494007" cy="26075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AAE9FD0-19A8-5035-A19C-AC473F5F5929}"/>
              </a:ext>
            </a:extLst>
          </p:cNvPr>
          <p:cNvSpPr txBox="1"/>
          <p:nvPr/>
        </p:nvSpPr>
        <p:spPr>
          <a:xfrm>
            <a:off x="960895" y="4849031"/>
            <a:ext cx="3494007" cy="41975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 dirty="0" err="1"/>
              <a:t>ThePhoto</a:t>
            </a:r>
            <a:r>
              <a:rPr lang="en-US" dirty="0"/>
              <a:t> by </a:t>
            </a:r>
            <a:r>
              <a:rPr lang="en-US" dirty="0" err="1"/>
              <a:t>PhotoAuthor</a:t>
            </a:r>
            <a:r>
              <a:rPr lang="en-US" dirty="0"/>
              <a:t> is licensed under CCYYSA.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969" cy="6858000"/>
          </a:xfrm>
          <a:prstGeom prst="rect">
            <a:avLst/>
          </a:prstGeom>
          <a:solidFill>
            <a:srgbClr val="000000"/>
          </a:solidFill>
          <a:ln w="762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548640" y="457200"/>
            <a:ext cx="11155680" cy="1188720"/>
          </a:xfrm>
          <a:prstGeom prst="roundRect">
            <a:avLst/>
          </a:prstGeom>
          <a:solidFill>
            <a:srgbClr val="1C1C1C"/>
          </a:solidFill>
          <a:ln w="2540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3200" b="1">
                <a:solidFill>
                  <a:srgbClr val="00E676"/>
                </a:solidFill>
                <a:latin typeface="Calibri"/>
              </a:defRPr>
            </a:pPr>
            <a:r>
              <a:t>Personal Reflection &amp; Vision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40080" y="1828800"/>
            <a:ext cx="4114800" cy="2834640"/>
          </a:xfrm>
          <a:prstGeom prst="roundRect">
            <a:avLst/>
          </a:prstGeom>
          <a:solidFill>
            <a:srgbClr val="121212"/>
          </a:solidFill>
          <a:ln w="19050">
            <a:solidFill>
              <a:srgbClr val="00E6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 sz="1400">
                <a:solidFill>
                  <a:srgbClr val="B4B4B9"/>
                </a:solidFill>
              </a:defRPr>
            </a:pPr>
            <a:endParaRPr lang="en-US" dirty="0">
              <a:ea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37760" y="1828800"/>
            <a:ext cx="6139373" cy="1200329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Favorite module: Japan hot springs — design + UX storytelling</a:t>
            </a: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Takeaway: Empathy-driven design and servant leadership</a:t>
            </a:r>
            <a:endParaRPr dirty="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dirty="0"/>
              <a:t>• Future: Apply learnings to scale Agile across </a:t>
            </a:r>
            <a:r>
              <a:rPr err="1"/>
              <a:t>ChadaTech</a:t>
            </a:r>
            <a:r>
              <a:rPr dirty="0"/>
              <a:t>.</a:t>
            </a:r>
            <a:endParaRPr dirty="0">
              <a:ea typeface="Calibri"/>
              <a:cs typeface="Calibri"/>
            </a:endParaRPr>
          </a:p>
          <a:p>
            <a:pPr>
              <a:defRPr sz="1800">
                <a:solidFill>
                  <a:srgbClr val="B4B4B9"/>
                </a:solidFill>
                <a:latin typeface="Calibri"/>
              </a:defRPr>
            </a:pPr>
            <a:r>
              <a:rPr lang="en-US" dirty="0">
                <a:ea typeface="Calibri"/>
                <a:cs typeface="Calibri"/>
              </a:rPr>
              <a:t>• Popular destinations that many individuals e</a:t>
            </a:r>
            <a:endParaRPr lang="en-US" dirty="0"/>
          </a:p>
        </p:txBody>
      </p:sp>
      <p:pic>
        <p:nvPicPr>
          <p:cNvPr id="6" name="Picture 5" descr="A body of water with a statue in it&#10;&#10;AI-generated content may be incorrect.">
            <a:extLst>
              <a:ext uri="{FF2B5EF4-FFF2-40B4-BE49-F238E27FC236}">
                <a16:creationId xmlns:a16="http://schemas.microsoft.com/office/drawing/2014/main" id="{25C7BDB6-2AA7-440E-1569-672875C44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63357" y="1955586"/>
            <a:ext cx="3263254" cy="25765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9348DC-4319-8888-B751-D5A3E4773A70}"/>
              </a:ext>
            </a:extLst>
          </p:cNvPr>
          <p:cNvSpPr txBox="1"/>
          <p:nvPr/>
        </p:nvSpPr>
        <p:spPr>
          <a:xfrm>
            <a:off x="5540644" y="5789263"/>
            <a:ext cx="4572000" cy="317500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rPr lang="en-US"/>
              <a:t>ThePhoto by PhotoAuthor is licensed under CCYYSA.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339</cp:revision>
  <dcterms:created xsi:type="dcterms:W3CDTF">2013-01-27T09:14:16Z</dcterms:created>
  <dcterms:modified xsi:type="dcterms:W3CDTF">2025-10-17T00:12:57Z</dcterms:modified>
  <cp:category/>
</cp:coreProperties>
</file>

<file path=docProps/thumbnail.jpeg>
</file>